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Britannic Bold" panose="020B0903060703020204" pitchFamily="34" charset="0"/>
      <p:regular r:id="rId15"/>
    </p:embeddedFont>
    <p:embeddedFont>
      <p:font typeface="Fraunces Extra Bold" panose="020B0604020202020204" charset="0"/>
      <p:regular r:id="rId16"/>
    </p:embeddedFont>
    <p:embeddedFont>
      <p:font typeface="Gabriola" panose="04040605051002020D02" pitchFamily="82" charset="0"/>
      <p:regular r:id="rId17"/>
    </p:embeddedFont>
    <p:embeddedFont>
      <p:font typeface="Nobile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5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023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svg"/><Relationship Id="rId9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99A250-753F-1C22-0A9F-63BD52B1A40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24662-1AB9-98DA-68B2-3FBE553BD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308"/>
            <a:ext cx="3603477" cy="1297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7C4074-A9FA-E466-A2B5-26AB6A35BB11}"/>
              </a:ext>
            </a:extLst>
          </p:cNvPr>
          <p:cNvSpPr txBox="1"/>
          <p:nvPr/>
        </p:nvSpPr>
        <p:spPr>
          <a:xfrm>
            <a:off x="2472465" y="1567868"/>
            <a:ext cx="8740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Barlow Bold" pitchFamily="34" charset="-122"/>
                <a:cs typeface="Barlow Bold" pitchFamily="34" charset="-120"/>
              </a:rPr>
              <a:t>NEXTHIKE IT SOLUTIONS</a:t>
            </a: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291AF-4706-FA6E-07F0-54F6A7DE373F}"/>
              </a:ext>
            </a:extLst>
          </p:cNvPr>
          <p:cNvSpPr txBox="1"/>
          <p:nvPr/>
        </p:nvSpPr>
        <p:spPr>
          <a:xfrm>
            <a:off x="1518661" y="2977861"/>
            <a:ext cx="11089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FF00"/>
                </a:solidFill>
                <a:latin typeface="Britannic Bold" panose="020B0903060703020204" pitchFamily="34" charset="0"/>
                <a:ea typeface="Fraunces Extra Bold" pitchFamily="34" charset="-122"/>
                <a:cs typeface="Fraunces Extra Bold" pitchFamily="34" charset="-120"/>
              </a:rPr>
              <a:t>Medical Report OCR using YOLO &amp; Tesseract</a:t>
            </a:r>
            <a:endParaRPr lang="en-US" sz="5400" dirty="0">
              <a:solidFill>
                <a:srgbClr val="FFFF00"/>
              </a:solidFill>
              <a:latin typeface="Britannic Bold" panose="020B0903060703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3F52467-B4E6-C04B-6E5E-600D2565B841}"/>
              </a:ext>
            </a:extLst>
          </p:cNvPr>
          <p:cNvSpPr txBox="1">
            <a:spLocks/>
          </p:cNvSpPr>
          <p:nvPr/>
        </p:nvSpPr>
        <p:spPr>
          <a:xfrm>
            <a:off x="4602926" y="6719873"/>
            <a:ext cx="4693024" cy="7589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i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 Aniket G. Tayade.</a:t>
            </a:r>
          </a:p>
        </p:txBody>
      </p:sp>
    </p:spTree>
    <p:extLst>
      <p:ext uri="{BB962C8B-B14F-4D97-AF65-F5344CB8AC3E}">
        <p14:creationId xmlns:p14="http://schemas.microsoft.com/office/powerpoint/2010/main" val="1343300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06410"/>
            <a:ext cx="1001316" cy="300990"/>
          </a:xfrm>
          <a:prstGeom prst="roundRect">
            <a:avLst>
              <a:gd name="adj" fmla="val 40356"/>
            </a:avLst>
          </a:prstGeom>
          <a:solidFill>
            <a:srgbClr val="DDEEE0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993" y="889397"/>
            <a:ext cx="134898" cy="1348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97280" y="857012"/>
            <a:ext cx="596622" cy="199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RESULTS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793790" y="1164669"/>
            <a:ext cx="7910036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Extraction Results &amp; Output Formats</a:t>
            </a:r>
            <a:endParaRPr lang="en-US" sz="3300" dirty="0"/>
          </a:p>
        </p:txBody>
      </p:sp>
      <p:sp>
        <p:nvSpPr>
          <p:cNvPr id="6" name="Text 3"/>
          <p:cNvSpPr/>
          <p:nvPr/>
        </p:nvSpPr>
        <p:spPr>
          <a:xfrm>
            <a:off x="793790" y="1906786"/>
            <a:ext cx="13042821" cy="499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successfully extracts key information from medical lab reports and structures it into multiple formats for seamless integration with downstream healthcare IT systems.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93790" y="2710696"/>
            <a:ext cx="2794159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Extracted Data Categories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93790" y="3135392"/>
            <a:ext cx="379571" cy="379571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1316712" y="3193375"/>
            <a:ext cx="2401491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Patient Demographics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316712" y="3600212"/>
            <a:ext cx="6465451" cy="499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Name, medical record number, date of birth, gender, and contact information extracted from report headers.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793790" y="4386263"/>
            <a:ext cx="379571" cy="379571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1316712" y="4444246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 Results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316712" y="4851083"/>
            <a:ext cx="6465451" cy="499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Laboratory test names paired with corresponding values, units of measurement, and flags for abnormal results.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793790" y="5637133"/>
            <a:ext cx="379571" cy="379571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15" name="Text 12"/>
          <p:cNvSpPr/>
          <p:nvPr/>
        </p:nvSpPr>
        <p:spPr>
          <a:xfrm>
            <a:off x="1316712" y="5695117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Reference Ranges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316712" y="6101953"/>
            <a:ext cx="6465451" cy="499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Normal value ranges for each test, enabling automated flagging of out-of-range results for clinical review.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8079819" y="2567345"/>
            <a:ext cx="5885736" cy="4195167"/>
          </a:xfrm>
          <a:prstGeom prst="roundRect">
            <a:avLst>
              <a:gd name="adj" fmla="val 5791"/>
            </a:avLst>
          </a:prstGeom>
          <a:solidFill>
            <a:srgbClr val="438951"/>
          </a:solidFill>
          <a:ln/>
        </p:spPr>
      </p:sp>
      <p:sp>
        <p:nvSpPr>
          <p:cNvPr id="18" name="Text 15"/>
          <p:cNvSpPr/>
          <p:nvPr/>
        </p:nvSpPr>
        <p:spPr>
          <a:xfrm>
            <a:off x="8248412" y="2710696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Output Formats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8248412" y="3117533"/>
            <a:ext cx="5548551" cy="499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CSV Files:</a:t>
            </a:r>
            <a:r>
              <a:rPr lang="en-US" sz="13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Tabular format for spreadsheet analysis and database import, with each row representing a test result.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8248412" y="3745825"/>
            <a:ext cx="5548551" cy="749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JSON Documents:</a:t>
            </a:r>
            <a:r>
              <a:rPr lang="en-US" sz="13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Structured hierarchical format preserving relationships between patient info, tests, and results—ideal for API integration.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8248412" y="4623792"/>
            <a:ext cx="5548551" cy="499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Processing Logs:</a:t>
            </a:r>
            <a:r>
              <a:rPr lang="en-US" sz="13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Detailed execution records including confidence scores, processing times, and error reports for quality assurance.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793790" y="6923723"/>
            <a:ext cx="13042821" cy="499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 outputs maintain HIPAA-compliant data handling practices and can be directly ingested into electronic health record systems, laboratory information management systems, or data warehouses for analytics.</a:t>
            </a:r>
            <a:endParaRPr lang="en-US"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46497"/>
            <a:ext cx="859726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 &amp; Future Development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563410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We've successfully developed an automated OCR pipeline that transforms unstructured medical laboratory reports into structured, machine-readable data with high accuracy. This system addresses critical pain points in healthcare data management while maintaining the precision standards required for clinical applications.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739271"/>
            <a:ext cx="4215289" cy="1778556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</p:sp>
      <p:sp>
        <p:nvSpPr>
          <p:cNvPr id="5" name="Text 3"/>
          <p:cNvSpPr/>
          <p:nvPr/>
        </p:nvSpPr>
        <p:spPr>
          <a:xfrm>
            <a:off x="992148" y="29376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Proven Accuracy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2148" y="3366849"/>
            <a:ext cx="38185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Achieves reliable text extraction across diverse report formats with minimal manual intervention required.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7437" y="2739271"/>
            <a:ext cx="4215408" cy="1778556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</p:sp>
      <p:sp>
        <p:nvSpPr>
          <p:cNvPr id="8" name="Text 6"/>
          <p:cNvSpPr/>
          <p:nvPr/>
        </p:nvSpPr>
        <p:spPr>
          <a:xfrm>
            <a:off x="5405795" y="2937629"/>
            <a:ext cx="344138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Hospital-Scale Deployment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405795" y="3366849"/>
            <a:ext cx="381869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Architecture designed for scalability—can process thousands of reports daily in production healthcare environments.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9621203" y="2739271"/>
            <a:ext cx="4215289" cy="1778556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</p:sp>
      <p:sp>
        <p:nvSpPr>
          <p:cNvPr id="11" name="Text 9"/>
          <p:cNvSpPr/>
          <p:nvPr/>
        </p:nvSpPr>
        <p:spPr>
          <a:xfrm>
            <a:off x="9819561" y="29376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Time Savings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819561" y="3366849"/>
            <a:ext cx="38185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Eliminates hours of manual data entry, allowing clinical staff to focus on patient care rather than transcription.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93790" y="4840217"/>
            <a:ext cx="13042821" cy="32385"/>
          </a:xfrm>
          <a:prstGeom prst="rect">
            <a:avLst/>
          </a:prstGeom>
          <a:solidFill>
            <a:srgbClr val="405449">
              <a:alpha val="5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5170170"/>
            <a:ext cx="278213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 Enhancements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93790" y="5956578"/>
            <a:ext cx="6279356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Advanced Layout Models: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Integrate document layout analysis (LayoutLM, Donut) for better understanding of complex multi-column reports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NLP Integration: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Add natural language processing to extract clinical insights and relationships between test results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64874" y="5956578"/>
            <a:ext cx="6279356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Interactive Dashboard: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Build web-based UI for report upload, real-time processing monitoring, and result verification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Multi-language Support: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Extend OCR capabilities to handle reports in languages beyond English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0F241-E703-EC01-3BDE-F04168907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904" y="0"/>
            <a:ext cx="5484496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EE5C4C-E5BD-9AF3-F88B-0EA66ECF5010}"/>
              </a:ext>
            </a:extLst>
          </p:cNvPr>
          <p:cNvSpPr txBox="1"/>
          <p:nvPr/>
        </p:nvSpPr>
        <p:spPr>
          <a:xfrm>
            <a:off x="1181547" y="2221974"/>
            <a:ext cx="65352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 dirty="0">
                <a:solidFill>
                  <a:srgbClr val="0070C0"/>
                </a:solidFill>
                <a:latin typeface="Gabriola" panose="04040605051002020D02" pitchFamily="82" charset="0"/>
                <a:cs typeface="Courier New" panose="02070309020205020404" pitchFamily="49" charset="0"/>
              </a:rPr>
              <a:t>Thank you so much for taking the time to review my presentation. I truly appreciate your support!</a:t>
            </a:r>
          </a:p>
        </p:txBody>
      </p:sp>
    </p:spTree>
    <p:extLst>
      <p:ext uri="{BB962C8B-B14F-4D97-AF65-F5344CB8AC3E}">
        <p14:creationId xmlns:p14="http://schemas.microsoft.com/office/powerpoint/2010/main" val="3584974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8159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Medical Report OCR using YOLO &amp; Tesseract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819406"/>
            <a:ext cx="755642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custom OCR system designed specifically for automated extraction of structured data from medical laboratory reports. This solution combines state-of-the-art YOLO-based text detection with Tesseract optical character recognition to transform unstructured medical documents into actionable, machine-readable data.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563034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Author: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Aniket Tayade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96841"/>
            <a:ext cx="2239208" cy="373142"/>
          </a:xfrm>
          <a:prstGeom prst="roundRect">
            <a:avLst>
              <a:gd name="adj" fmla="val 38297"/>
            </a:avLst>
          </a:prstGeom>
          <a:solidFill>
            <a:srgbClr val="DDEEE0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1503998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1456373"/>
            <a:ext cx="176307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PROBLEM STATEMENT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1849279"/>
            <a:ext cx="1047440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Challenge in Medical Data Processing</a:t>
            </a:r>
            <a:endParaRPr lang="en-US" sz="3900" dirty="0"/>
          </a:p>
        </p:txBody>
      </p:sp>
      <p:sp>
        <p:nvSpPr>
          <p:cNvPr id="6" name="Shape 3"/>
          <p:cNvSpPr/>
          <p:nvPr/>
        </p:nvSpPr>
        <p:spPr>
          <a:xfrm>
            <a:off x="650915" y="2767013"/>
            <a:ext cx="5888712" cy="3207306"/>
          </a:xfrm>
          <a:prstGeom prst="roundRect">
            <a:avLst>
              <a:gd name="adj" fmla="val 8911"/>
            </a:avLst>
          </a:prstGeom>
          <a:solidFill>
            <a:srgbClr val="438951"/>
          </a:solidFill>
          <a:ln/>
        </p:spPr>
      </p:sp>
      <p:sp>
        <p:nvSpPr>
          <p:cNvPr id="7" name="Text 4"/>
          <p:cNvSpPr/>
          <p:nvPr/>
        </p:nvSpPr>
        <p:spPr>
          <a:xfrm>
            <a:off x="849273" y="296537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Current State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849273" y="3473887"/>
            <a:ext cx="549199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Medical laboratories generate thousands of reports daily, but most exist as unstructured, non-editable documents—typically scanned PDFs or paper forms that cannot be directly integrated into digital health systems.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888480" y="296537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Pain Points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888480" y="3473887"/>
            <a:ext cx="6955631" cy="2222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Manual data entry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consumes significant staff time and introduces human error into critical health records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Inconsistent formats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across different labs make standardization nearly impossible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Delayed processing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impacts patient care timelines and clinical decision-making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Limited searchability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prevents efficient data retrieval and analysis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93790" y="598945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D1E7D2"/>
                </a:highlight>
                <a:latin typeface="Nobile" pitchFamily="34" charset="0"/>
                <a:ea typeface="Nobile" pitchFamily="34" charset="-122"/>
                <a:cs typeface="Nobile" pitchFamily="34" charset="-120"/>
              </a:rPr>
              <a:t>Our Goal: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Develop an automated system that accurately extracts structured data from medical lab reports, eliminating manual transcription while maintaining high accuracy standards required in healthcare environments.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9283"/>
            <a:ext cx="800290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Proposed Solution Architecture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4619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approach leverages a multi-stage pipeline that combines computer vision and optical character recognition to transform unstructured medical reports into structured, machine-readable formats.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804517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118842"/>
            <a:ext cx="4215289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263741"/>
            <a:ext cx="278034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Text Region Detection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93790" y="3692962"/>
            <a:ext cx="42152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YOLO (You Only Look Once) neural network identifies and localizes all text regions within the medical report image, creating bounding boxes around relevant data fields.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5207437" y="2804517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5207437" y="3118842"/>
            <a:ext cx="4215408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0" name="Text 8"/>
          <p:cNvSpPr/>
          <p:nvPr/>
        </p:nvSpPr>
        <p:spPr>
          <a:xfrm>
            <a:off x="5207437" y="3263741"/>
            <a:ext cx="257115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Intelligent Cropping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207437" y="3692962"/>
            <a:ext cx="42154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Detected regions are precisely cropped from the source image, isolating individual data fields for focused OCR processing.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9621203" y="2804517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9621203" y="3118842"/>
            <a:ext cx="4215289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4" name="Text 12"/>
          <p:cNvSpPr/>
          <p:nvPr/>
        </p:nvSpPr>
        <p:spPr>
          <a:xfrm>
            <a:off x="9621203" y="3263741"/>
            <a:ext cx="266783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Image Preprocessing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9621203" y="3692962"/>
            <a:ext cx="42152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Advanced image enhancement techniques optimize each cropped region—adjusting contrast, reducing noise, and improving text clarity for maximum OCR accuracy.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93790" y="5310307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93790" y="5624632"/>
            <a:ext cx="6422112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576953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Text Extraction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93790" y="6198751"/>
            <a:ext cx="642211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Tesseract OCR engine processes the enhanced images, converting visual text into digital strings with high accuracy.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414260" y="5310307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7414260" y="5624632"/>
            <a:ext cx="6422231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2" name="Text 20"/>
          <p:cNvSpPr/>
          <p:nvPr/>
        </p:nvSpPr>
        <p:spPr>
          <a:xfrm>
            <a:off x="7414260" y="576953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Structured Output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7414260" y="6198751"/>
            <a:ext cx="64222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Extracted text is organized into standardized formats (CSV/JSON), ready for integration with electronic health record systems and downstream analytics pipelines.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732" y="358616"/>
            <a:ext cx="4850249" cy="407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System Architecture Pipeline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21732" y="937617"/>
            <a:ext cx="13586936" cy="172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end-to-end processing flow demonstrates how raw medical report images are transformed into structured data through our integrated detection and recognition pipeline.</a:t>
            </a:r>
            <a:endParaRPr lang="en-US" sz="1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91" y="1207056"/>
            <a:ext cx="13474898" cy="58107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84372" y="5915851"/>
            <a:ext cx="3057021" cy="382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Preprocessing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484372" y="4570761"/>
            <a:ext cx="3057021" cy="382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Region Cropping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484372" y="3239259"/>
            <a:ext cx="3057021" cy="382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YOLO Detection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484372" y="1894170"/>
            <a:ext cx="3057021" cy="382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Input Image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21732" y="7114223"/>
            <a:ext cx="13586936" cy="345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architecture ensures scalability and reliability while maintaining the processing speed necessary for high-volume clinical environments. Each stage is optimized for medical document characteristics, including varying image quality, diverse layout structures, and domain-specific terminology.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521732" y="7556659"/>
            <a:ext cx="13586936" cy="433507"/>
          </a:xfrm>
          <a:prstGeom prst="roundRect">
            <a:avLst>
              <a:gd name="adj" fmla="val 27081"/>
            </a:avLst>
          </a:prstGeom>
          <a:solidFill>
            <a:srgbClr val="CCE6D1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05" y="7719655"/>
            <a:ext cx="162997" cy="13037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45475" y="7674888"/>
            <a:ext cx="13032819" cy="172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Performance Note:</a:t>
            </a:r>
            <a:r>
              <a:rPr lang="en-US" sz="10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The modular design allows for parallel processing of multiple regions, significantly reducing overall processing time for complex multi-page reports.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8586"/>
            <a:ext cx="999089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Creation &amp; Annotation Strategy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8549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Building a robust OCR system requires carefully curated training data that represents the diversity of real-world medical reports. Our dataset encompasses various lab report formats, quality levels, and layout structures.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943820"/>
            <a:ext cx="3111937" cy="3358872"/>
          </a:xfrm>
          <a:prstGeom prst="roundRect">
            <a:avLst>
              <a:gd name="adj" fmla="val 5740"/>
            </a:avLst>
          </a:prstGeom>
          <a:solidFill>
            <a:srgbClr val="E8F3E8"/>
          </a:solidFill>
          <a:ln/>
        </p:spPr>
      </p:sp>
      <p:sp>
        <p:nvSpPr>
          <p:cNvPr id="5" name="Text 3"/>
          <p:cNvSpPr/>
          <p:nvPr/>
        </p:nvSpPr>
        <p:spPr>
          <a:xfrm>
            <a:off x="992148" y="3142178"/>
            <a:ext cx="2715220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 Medical Dataset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2148" y="3881557"/>
            <a:ext cx="2715220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Collected diverse laboratory reports including blood work, urinalysis, metabolic panels, and diagnostic imaging results from multiple healthcare facilities.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4104084" y="2943820"/>
            <a:ext cx="3111937" cy="3358872"/>
          </a:xfrm>
          <a:prstGeom prst="roundRect">
            <a:avLst>
              <a:gd name="adj" fmla="val 5740"/>
            </a:avLst>
          </a:prstGeom>
          <a:solidFill>
            <a:srgbClr val="E8F3E8"/>
          </a:solidFill>
          <a:ln/>
        </p:spPr>
      </p:sp>
      <p:sp>
        <p:nvSpPr>
          <p:cNvPr id="8" name="Text 6"/>
          <p:cNvSpPr/>
          <p:nvPr/>
        </p:nvSpPr>
        <p:spPr>
          <a:xfrm>
            <a:off x="4302443" y="3142178"/>
            <a:ext cx="2715220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YOLO-Format Annotations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4302443" y="3881557"/>
            <a:ext cx="2715220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Each text region manually labeled with bounding box coordinates and class labels (patient info, test name, result value, reference range).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414379" y="2943820"/>
            <a:ext cx="3111937" cy="3358872"/>
          </a:xfrm>
          <a:prstGeom prst="roundRect">
            <a:avLst>
              <a:gd name="adj" fmla="val 5740"/>
            </a:avLst>
          </a:prstGeom>
          <a:solidFill>
            <a:srgbClr val="E8F3E8"/>
          </a:solidFill>
          <a:ln/>
        </p:spPr>
      </p:sp>
      <p:sp>
        <p:nvSpPr>
          <p:cNvPr id="11" name="Text 9"/>
          <p:cNvSpPr/>
          <p:nvPr/>
        </p:nvSpPr>
        <p:spPr>
          <a:xfrm>
            <a:off x="7612737" y="314217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Partitioning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612737" y="3571399"/>
            <a:ext cx="2715220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Strategic split: 70% training, 20% validation, 10% test set to ensure model generalization across unseen report formats.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10724674" y="2943820"/>
            <a:ext cx="3111937" cy="3358872"/>
          </a:xfrm>
          <a:prstGeom prst="roundRect">
            <a:avLst>
              <a:gd name="adj" fmla="val 5740"/>
            </a:avLst>
          </a:prstGeom>
          <a:solidFill>
            <a:srgbClr val="E8F3E8"/>
          </a:solidFill>
          <a:ln/>
        </p:spPr>
      </p:sp>
      <p:sp>
        <p:nvSpPr>
          <p:cNvPr id="14" name="Text 12"/>
          <p:cNvSpPr/>
          <p:nvPr/>
        </p:nvSpPr>
        <p:spPr>
          <a:xfrm>
            <a:off x="10923032" y="314217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Cloud Storage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10923032" y="3571399"/>
            <a:ext cx="2715220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Dataset securely stored on Google Drive and AWS S3 with version control, enabling collaborative development and reproducible experiments.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93790" y="652593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Annotation quality directly impacts model performance—each report underwent multiple review cycles to ensure bounding box accuracy and class label correctness, critical for healthcare applications where precision is non-negotiable.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12326" y="352187"/>
            <a:ext cx="1012865" cy="185738"/>
          </a:xfrm>
          <a:prstGeom prst="roundRect">
            <a:avLst>
              <a:gd name="adj" fmla="val 44687"/>
            </a:avLst>
          </a:prstGeom>
          <a:solidFill>
            <a:srgbClr val="DDEEE0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382" y="398978"/>
            <a:ext cx="92154" cy="921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9614" y="386715"/>
            <a:ext cx="736521" cy="11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DEEP LEARNING</a:t>
            </a:r>
            <a:endParaRPr lang="en-US" sz="700" dirty="0"/>
          </a:p>
        </p:txBody>
      </p:sp>
      <p:sp>
        <p:nvSpPr>
          <p:cNvPr id="5" name="Text 2"/>
          <p:cNvSpPr/>
          <p:nvPr/>
        </p:nvSpPr>
        <p:spPr>
          <a:xfrm>
            <a:off x="512326" y="564594"/>
            <a:ext cx="3952042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YOLO Model Configuration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512326" y="1092160"/>
            <a:ext cx="1440894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Model Architecture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12326" y="1339096"/>
            <a:ext cx="6662261" cy="291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evaluated both </a:t>
            </a:r>
            <a:r>
              <a:rPr lang="en-US" sz="9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YOLOv3</a:t>
            </a: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</a:t>
            </a:r>
            <a:r>
              <a:rPr lang="en-US" sz="9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YOLOv8</a:t>
            </a: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architectures for text detection, ultimately selecting the version that best balances accuracy and inference speed for our specific use case.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512326" y="1690807"/>
            <a:ext cx="6662261" cy="291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YOLO's single-stage detection approach provides real-time performance while maintaining high accuracy—essential for processing large volumes of reports in clinical workflows.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512326" y="2049185"/>
            <a:ext cx="1440894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Training Strategy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512326" y="2296120"/>
            <a:ext cx="6662261" cy="437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Custom-trained weights initialized from COCO-pretrained models</a:t>
            </a:r>
            <a:endParaRPr lang="en-US" sz="900" dirty="0"/>
          </a:p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Fine-tuned on medical report dataset with data augmentation</a:t>
            </a:r>
            <a:endParaRPr lang="en-US" sz="900" dirty="0"/>
          </a:p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Optimized anchor boxes for typical text region aspect ratios</a:t>
            </a:r>
            <a:endParaRPr lang="en-US" sz="9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3433" y="1100495"/>
            <a:ext cx="5995987" cy="5995988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512326" y="7200476"/>
            <a:ext cx="3351252" cy="924282"/>
          </a:xfrm>
          <a:prstGeom prst="roundRect">
            <a:avLst>
              <a:gd name="adj" fmla="val 11225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13" name="Shape 9"/>
          <p:cNvSpPr/>
          <p:nvPr/>
        </p:nvSpPr>
        <p:spPr>
          <a:xfrm>
            <a:off x="527566" y="7215716"/>
            <a:ext cx="3320772" cy="345758"/>
          </a:xfrm>
          <a:prstGeom prst="roundRect">
            <a:avLst>
              <a:gd name="adj" fmla="val 24718"/>
            </a:avLst>
          </a:prstGeom>
          <a:solidFill>
            <a:srgbClr val="E8F3E8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01453" y="7302036"/>
            <a:ext cx="172879" cy="17287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42818" y="7628387"/>
            <a:ext cx="148304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Patient Information</a:t>
            </a:r>
            <a:endParaRPr lang="en-US" sz="1100" dirty="0"/>
          </a:p>
        </p:txBody>
      </p:sp>
      <p:sp>
        <p:nvSpPr>
          <p:cNvPr id="16" name="Text 11"/>
          <p:cNvSpPr/>
          <p:nvPr/>
        </p:nvSpPr>
        <p:spPr>
          <a:xfrm>
            <a:off x="642818" y="7848533"/>
            <a:ext cx="3090267" cy="145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Name, ID, demographics</a:t>
            </a:r>
            <a:endParaRPr lang="en-US" sz="900" dirty="0"/>
          </a:p>
        </p:txBody>
      </p:sp>
      <p:sp>
        <p:nvSpPr>
          <p:cNvPr id="17" name="Shape 12"/>
          <p:cNvSpPr/>
          <p:nvPr/>
        </p:nvSpPr>
        <p:spPr>
          <a:xfrm>
            <a:off x="3930491" y="7200476"/>
            <a:ext cx="3351252" cy="924282"/>
          </a:xfrm>
          <a:prstGeom prst="roundRect">
            <a:avLst>
              <a:gd name="adj" fmla="val 11225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18" name="Shape 13"/>
          <p:cNvSpPr/>
          <p:nvPr/>
        </p:nvSpPr>
        <p:spPr>
          <a:xfrm>
            <a:off x="3945731" y="7215716"/>
            <a:ext cx="3320772" cy="345758"/>
          </a:xfrm>
          <a:prstGeom prst="roundRect">
            <a:avLst>
              <a:gd name="adj" fmla="val 24718"/>
            </a:avLst>
          </a:prstGeom>
          <a:solidFill>
            <a:srgbClr val="E8F3E8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19618" y="7302036"/>
            <a:ext cx="172879" cy="17287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060984" y="7628387"/>
            <a:ext cx="1440894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 Names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4060984" y="7848533"/>
            <a:ext cx="3090267" cy="145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Laboratory test identifiers</a:t>
            </a:r>
            <a:endParaRPr lang="en-US" sz="900" dirty="0"/>
          </a:p>
        </p:txBody>
      </p:sp>
      <p:sp>
        <p:nvSpPr>
          <p:cNvPr id="22" name="Shape 16"/>
          <p:cNvSpPr/>
          <p:nvPr/>
        </p:nvSpPr>
        <p:spPr>
          <a:xfrm>
            <a:off x="7348657" y="7200476"/>
            <a:ext cx="3351252" cy="924282"/>
          </a:xfrm>
          <a:prstGeom prst="roundRect">
            <a:avLst>
              <a:gd name="adj" fmla="val 11225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23" name="Shape 17"/>
          <p:cNvSpPr/>
          <p:nvPr/>
        </p:nvSpPr>
        <p:spPr>
          <a:xfrm>
            <a:off x="7363897" y="7215716"/>
            <a:ext cx="3320772" cy="345758"/>
          </a:xfrm>
          <a:prstGeom prst="roundRect">
            <a:avLst>
              <a:gd name="adj" fmla="val 24718"/>
            </a:avLst>
          </a:prstGeom>
          <a:solidFill>
            <a:srgbClr val="E8F3E8"/>
          </a:solidFill>
          <a:ln/>
        </p:spPr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37784" y="7302036"/>
            <a:ext cx="172879" cy="172879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7479149" y="7628387"/>
            <a:ext cx="1440894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Result Values</a:t>
            </a:r>
            <a:endParaRPr lang="en-US" sz="1100" dirty="0"/>
          </a:p>
        </p:txBody>
      </p:sp>
      <p:sp>
        <p:nvSpPr>
          <p:cNvPr id="26" name="Text 19"/>
          <p:cNvSpPr/>
          <p:nvPr/>
        </p:nvSpPr>
        <p:spPr>
          <a:xfrm>
            <a:off x="7479149" y="7848533"/>
            <a:ext cx="3090267" cy="145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Numeric test outcomes</a:t>
            </a:r>
            <a:endParaRPr lang="en-US" sz="900" dirty="0"/>
          </a:p>
        </p:txBody>
      </p:sp>
      <p:sp>
        <p:nvSpPr>
          <p:cNvPr id="27" name="Shape 20"/>
          <p:cNvSpPr/>
          <p:nvPr/>
        </p:nvSpPr>
        <p:spPr>
          <a:xfrm>
            <a:off x="10766822" y="7200476"/>
            <a:ext cx="3351252" cy="924282"/>
          </a:xfrm>
          <a:prstGeom prst="roundRect">
            <a:avLst>
              <a:gd name="adj" fmla="val 11225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28" name="Shape 21"/>
          <p:cNvSpPr/>
          <p:nvPr/>
        </p:nvSpPr>
        <p:spPr>
          <a:xfrm>
            <a:off x="10782062" y="7215716"/>
            <a:ext cx="3320772" cy="345758"/>
          </a:xfrm>
          <a:prstGeom prst="roundRect">
            <a:avLst>
              <a:gd name="adj" fmla="val 24718"/>
            </a:avLst>
          </a:prstGeom>
          <a:solidFill>
            <a:srgbClr val="E8F3E8"/>
          </a:solidFill>
          <a:ln/>
        </p:spPr>
      </p:sp>
      <p:pic>
        <p:nvPicPr>
          <p:cNvPr id="29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355949" y="7302036"/>
            <a:ext cx="172879" cy="172879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10897314" y="7628387"/>
            <a:ext cx="1440894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Reference Ranges</a:t>
            </a:r>
            <a:endParaRPr lang="en-US" sz="1100" dirty="0"/>
          </a:p>
        </p:txBody>
      </p:sp>
      <p:sp>
        <p:nvSpPr>
          <p:cNvPr id="31" name="Text 23"/>
          <p:cNvSpPr/>
          <p:nvPr/>
        </p:nvSpPr>
        <p:spPr>
          <a:xfrm>
            <a:off x="10897314" y="7848533"/>
            <a:ext cx="3090267" cy="145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Normal value boundaries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3020"/>
            <a:ext cx="709767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OCR Preprocessing Pipeline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1993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Image quality significantly impacts OCR accuracy. Our preprocessing pipeline applies multiple enhancement techniques to optimize text recognition, especially for low-quality scans or photos common in healthcare settings.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78254"/>
            <a:ext cx="4347567" cy="7937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2148" y="4170402"/>
            <a:ext cx="273558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Grayscale Conversion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2148" y="4599623"/>
            <a:ext cx="395085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Reduces color complexity while preserving text information, improving OCR focus on character shapes rather than chromatic variations.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178254"/>
            <a:ext cx="4347567" cy="7937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39715" y="4170402"/>
            <a:ext cx="271700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CLAHE Enhancement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339715" y="4599623"/>
            <a:ext cx="395085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Contrast Limited Adaptive Histogram Equalization enhances local contrast, making faded or poorly scanned text more readable without amplifying noise.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178254"/>
            <a:ext cx="4347567" cy="7937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7282" y="4170402"/>
            <a:ext cx="328481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Denoising &amp; Thresholding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87282" y="4599623"/>
            <a:ext cx="395085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Removes artifacts and background noise, then applies binary thresholding to create crisp black-and-white text ideal for character recognition.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93790" y="629138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preprocessing steps collectively improve OCR accuracy by 15-25% compared to processing raw images directly, particularly valuable when handling reports with varying scan quality, lighting conditions, or paper degradation.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0695"/>
            <a:ext cx="7884795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Infrastructure &amp; Technology Stack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680329"/>
            <a:ext cx="13042821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implementation leverages cloud computing resources and open-source tools to create a scalable, cost-effective OCR pipeline suitable for both research and production deployment.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04110"/>
            <a:ext cx="2199442" cy="2199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804410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Google Colab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79814"/>
            <a:ext cx="4213622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Free GPU acceleration for model training and inference during development. Jupyter notebook environment enables rapid prototyping and experimentation without infrastructure costs.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270" y="2404110"/>
            <a:ext cx="2199561" cy="219956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08270" y="4804529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AWS Services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208270" y="5179933"/>
            <a:ext cx="4213741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Production-ready cloud infrastructure with S3 for scalable dataset storage and SageMaker for managed model training and deployment at enterprise scale.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2869" y="2404110"/>
            <a:ext cx="2199561" cy="219956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22869" y="4804529"/>
            <a:ext cx="2994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Computer Vision Libraries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622869" y="5179933"/>
            <a:ext cx="4213741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OpenCV handles image manipulation and preprocessing. Tesseract OCR (via PyTesseract wrapper) provides battle-tested text recognition with medical terminology support.</a:t>
            </a:r>
            <a:endParaRPr lang="en-US" sz="1400" dirty="0"/>
          </a:p>
        </p:txBody>
      </p:sp>
      <p:sp>
        <p:nvSpPr>
          <p:cNvPr id="13" name="Shape 8"/>
          <p:cNvSpPr/>
          <p:nvPr/>
        </p:nvSpPr>
        <p:spPr>
          <a:xfrm>
            <a:off x="793790" y="6446639"/>
            <a:ext cx="13042821" cy="982266"/>
          </a:xfrm>
          <a:prstGeom prst="roundRect">
            <a:avLst>
              <a:gd name="adj" fmla="val 16367"/>
            </a:avLst>
          </a:prstGeom>
          <a:solidFill>
            <a:srgbClr val="CCE6D1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383" y="6696432"/>
            <a:ext cx="223242" cy="17859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374219" y="6652022"/>
            <a:ext cx="1228379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Deployment Flexibility:</a:t>
            </a:r>
            <a:r>
              <a:rPr lang="en-US" sz="14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The system can run on local machines for pilot testing or scale to cloud infrastructure for production workloads, supporting various organizational IT environments and budget constraints.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</TotalTime>
  <Words>1370</Words>
  <Application>Microsoft Office PowerPoint</Application>
  <PresentationFormat>Custom</PresentationFormat>
  <Paragraphs>126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Britannic Bold</vt:lpstr>
      <vt:lpstr>Fraunces Extra Bold</vt:lpstr>
      <vt:lpstr>Fraunces Light</vt:lpstr>
      <vt:lpstr>Gabriola</vt:lpstr>
      <vt:lpstr>Arial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Windows User</cp:lastModifiedBy>
  <cp:revision>4</cp:revision>
  <dcterms:created xsi:type="dcterms:W3CDTF">2026-02-08T08:50:03Z</dcterms:created>
  <dcterms:modified xsi:type="dcterms:W3CDTF">2026-02-08T08:57:15Z</dcterms:modified>
</cp:coreProperties>
</file>